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9" r:id="rId1"/>
  </p:sldMasterIdLst>
  <p:notesMasterIdLst>
    <p:notesMasterId r:id="rId15"/>
  </p:notesMasterIdLst>
  <p:sldIdLst>
    <p:sldId id="256" r:id="rId2"/>
    <p:sldId id="260" r:id="rId3"/>
    <p:sldId id="275" r:id="rId4"/>
    <p:sldId id="273" r:id="rId5"/>
    <p:sldId id="257" r:id="rId6"/>
    <p:sldId id="274" r:id="rId7"/>
    <p:sldId id="261" r:id="rId8"/>
    <p:sldId id="270" r:id="rId9"/>
    <p:sldId id="262" r:id="rId10"/>
    <p:sldId id="278" r:id="rId11"/>
    <p:sldId id="271" r:id="rId12"/>
    <p:sldId id="282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9742" autoAdjust="0"/>
  </p:normalViewPr>
  <p:slideViewPr>
    <p:cSldViewPr snapToGrid="0">
      <p:cViewPr>
        <p:scale>
          <a:sx n="108" d="100"/>
          <a:sy n="108" d="100"/>
        </p:scale>
        <p:origin x="-600" y="-6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BF39C-26F3-D749-99DA-A850E997B01E}" type="datetimeFigureOut">
              <a:rPr lang="en-US" smtClean="0"/>
              <a:t>4/7/17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6E3A7-91C8-CD43-8172-A8B1C7023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8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exciting,</a:t>
            </a:r>
            <a:r>
              <a:rPr lang="en-US" baseline="0" dirty="0" smtClean="0"/>
              <a:t> and what a wonderful opportunity, as a popular science journalist, it is to be here in </a:t>
            </a:r>
            <a:r>
              <a:rPr lang="en-US" baseline="0" dirty="0" err="1" smtClean="0"/>
              <a:t>ahotel</a:t>
            </a:r>
            <a:r>
              <a:rPr lang="en-US" baseline="0" dirty="0" smtClean="0"/>
              <a:t> full of budding research, with bright students willing to talk to you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E3A7-91C8-CD43-8172-A8B1C70237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7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Interview with graduate student Rachel Rubin </a:t>
            </a:r>
          </a:p>
          <a:p>
            <a:r>
              <a:rPr lang="en-US" dirty="0" smtClean="0"/>
              <a:t>Symbiotic, growth-promoting </a:t>
            </a:r>
            <a:r>
              <a:rPr lang="en-US" dirty="0" err="1" smtClean="0"/>
              <a:t>rhizobacteria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Meta-analysis</a:t>
            </a:r>
          </a:p>
          <a:p>
            <a:r>
              <a:rPr lang="en-US" dirty="0" smtClean="0"/>
              <a:t>Potential to enhance food security, water conservation, and sustainability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E3A7-91C8-CD43-8172-A8B1C70237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Anecdote of working at grand canyon: science literacy is a problem, though it’s hard to believe while</a:t>
            </a:r>
            <a:r>
              <a:rPr lang="en-US" baseline="0" dirty="0" smtClean="0"/>
              <a:t> at this conference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E3A7-91C8-CD43-8172-A8B1C70237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68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students’ complaint about having to take liberal studies courses </a:t>
            </a:r>
          </a:p>
          <a:p>
            <a:endParaRPr lang="en-US" dirty="0" smtClean="0"/>
          </a:p>
          <a:p>
            <a:r>
              <a:rPr lang="en-US" dirty="0" smtClean="0"/>
              <a:t>Actual overheard phrases</a:t>
            </a:r>
          </a:p>
          <a:p>
            <a:endParaRPr lang="en-US" dirty="0" smtClean="0"/>
          </a:p>
          <a:p>
            <a:r>
              <a:rPr lang="en-US" dirty="0" smtClean="0"/>
              <a:t>Culturally acceptable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E3A7-91C8-CD43-8172-A8B1C70237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85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Spark: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	article is a short commitment </a:t>
            </a:r>
          </a:p>
          <a:p>
            <a:r>
              <a:rPr lang="en-US" baseline="0" dirty="0" smtClean="0"/>
              <a:t>	even without interest, you may still read</a:t>
            </a:r>
          </a:p>
          <a:p>
            <a:r>
              <a:rPr lang="en-US" baseline="0" dirty="0" smtClean="0"/>
              <a:t>	sometimes people just see headlines</a:t>
            </a:r>
          </a:p>
          <a:p>
            <a:endParaRPr lang="en-US" dirty="0" smtClean="0"/>
          </a:p>
          <a:p>
            <a:r>
              <a:rPr lang="en-US" dirty="0" smtClean="0"/>
              <a:t>Share exciting</a:t>
            </a:r>
            <a:r>
              <a:rPr lang="en-US" baseline="0" dirty="0" smtClean="0"/>
              <a:t> news:</a:t>
            </a:r>
          </a:p>
          <a:p>
            <a:r>
              <a:rPr lang="en-US" baseline="0" dirty="0" smtClean="0"/>
              <a:t>	we are not stagnant. We are constantly developing, discovering, innovating </a:t>
            </a:r>
          </a:p>
          <a:p>
            <a:r>
              <a:rPr lang="en-US" baseline="0" dirty="0" smtClean="0"/>
              <a:t>	story that highlights this: exploring space on </a:t>
            </a:r>
            <a:r>
              <a:rPr lang="en-US" baseline="0" dirty="0" err="1" smtClean="0"/>
              <a:t>tv</a:t>
            </a:r>
            <a:r>
              <a:rPr lang="en-US" baseline="0" dirty="0" smtClean="0"/>
              <a:t> just as challenging, </a:t>
            </a:r>
            <a:r>
              <a:rPr lang="en-US" baseline="0" dirty="0" err="1" smtClean="0"/>
              <a:t>emily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calandrelli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		exciting space news examples! </a:t>
            </a:r>
          </a:p>
          <a:p>
            <a:r>
              <a:rPr lang="en-US" baseline="0" dirty="0" smtClean="0"/>
              <a:t>					</a:t>
            </a:r>
            <a:endParaRPr lang="en-US" dirty="0" smtClean="0"/>
          </a:p>
          <a:p>
            <a:r>
              <a:rPr lang="en-US" dirty="0" smtClean="0"/>
              <a:t>Communicate </a:t>
            </a:r>
            <a:r>
              <a:rPr lang="en-US" dirty="0" err="1" smtClean="0"/>
              <a:t>obj</a:t>
            </a:r>
            <a:r>
              <a:rPr lang="en-US" dirty="0" smtClean="0"/>
              <a:t>:</a:t>
            </a:r>
            <a:r>
              <a:rPr lang="en-US" baseline="0" dirty="0" smtClean="0"/>
              <a:t> in an age of alternative facts and fake news, we must defend objective truths. </a:t>
            </a:r>
          </a:p>
          <a:p>
            <a:r>
              <a:rPr lang="en-US" baseline="0" dirty="0" smtClean="0"/>
              <a:t>		One of the most tasteful things about STEM: science is true whether you believe it or not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Article in progress</a:t>
            </a:r>
          </a:p>
          <a:p>
            <a:r>
              <a:rPr lang="en-US" dirty="0" smtClean="0"/>
              <a:t>Interview with Ellen Vaughan, Queen Bee</a:t>
            </a:r>
          </a:p>
          <a:p>
            <a:r>
              <a:rPr lang="en-US" dirty="0" smtClean="0"/>
              <a:t>Pollinators are responsible for:</a:t>
            </a:r>
          </a:p>
          <a:p>
            <a:pPr lvl="1"/>
            <a:r>
              <a:rPr lang="en-US" dirty="0" smtClean="0"/>
              <a:t>33% of our food </a:t>
            </a:r>
          </a:p>
          <a:p>
            <a:pPr lvl="1"/>
            <a:r>
              <a:rPr lang="en-US" dirty="0" smtClean="0"/>
              <a:t>Reproduction of 88% of flowering plants world-wide</a:t>
            </a:r>
          </a:p>
          <a:p>
            <a:r>
              <a:rPr lang="en-US" dirty="0" smtClean="0"/>
              <a:t>Globally: 20,000 bee species </a:t>
            </a:r>
          </a:p>
          <a:p>
            <a:r>
              <a:rPr lang="en-US" dirty="0" smtClean="0"/>
              <a:t>Arizona: 1,700 species </a:t>
            </a:r>
          </a:p>
          <a:p>
            <a:r>
              <a:rPr lang="en-US" dirty="0" smtClean="0"/>
              <a:t>San Francisco Peaks: 260 species</a:t>
            </a:r>
          </a:p>
          <a:p>
            <a:r>
              <a:rPr lang="en-US" dirty="0" smtClean="0"/>
              <a:t>Cross </a:t>
            </a:r>
            <a:r>
              <a:rPr lang="en-US" dirty="0" err="1" smtClean="0"/>
              <a:t>Polination</a:t>
            </a:r>
            <a:r>
              <a:rPr lang="en-US" dirty="0" smtClean="0"/>
              <a:t>: Celebrating Pollinators with Art and Science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E3A7-91C8-CD43-8172-A8B1C70237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62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your reaction, I see that you all already know why</a:t>
            </a:r>
          </a:p>
          <a:p>
            <a:endParaRPr lang="en-US" dirty="0" smtClean="0"/>
          </a:p>
          <a:p>
            <a:r>
              <a:rPr lang="en-US" dirty="0" smtClean="0"/>
              <a:t>Need to appreciate the fact that this is not a bad thing.</a:t>
            </a:r>
          </a:p>
          <a:p>
            <a:r>
              <a:rPr lang="en-US" dirty="0" smtClean="0"/>
              <a:t>Everyday person should not be</a:t>
            </a:r>
            <a:r>
              <a:rPr lang="en-US" baseline="0" dirty="0" smtClean="0"/>
              <a:t> able to understand research, or else why would we have specialists in every field?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just wouldn't</a:t>
            </a:r>
            <a:r>
              <a:rPr lang="mr-IN" baseline="0" dirty="0" smtClean="0"/>
              <a:t>’</a:t>
            </a:r>
            <a:r>
              <a:rPr lang="en-US" baseline="0" dirty="0" smtClean="0"/>
              <a:t>t read journals as a way to communicate with the everyday person, so all this science research is inaccessible. How can we explain this research to </a:t>
            </a:r>
            <a:r>
              <a:rPr lang="en-US" baseline="0" dirty="0" err="1" smtClean="0"/>
              <a:t>someoe</a:t>
            </a:r>
            <a:r>
              <a:rPr lang="en-US" baseline="0" dirty="0" smtClean="0"/>
              <a:t> without a background? And how do we make it interesting?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E3A7-91C8-CD43-8172-A8B1C70237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45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Turnover time different than deadlines-</a:t>
            </a:r>
            <a:r>
              <a:rPr lang="en-US" dirty="0" smtClean="0">
                <a:sym typeface="Wingdings"/>
              </a:rPr>
              <a:t></a:t>
            </a:r>
          </a:p>
          <a:p>
            <a:r>
              <a:rPr lang="en-US" dirty="0" smtClean="0">
                <a:sym typeface="Wingdings"/>
              </a:rPr>
              <a:t>		you don’t want your story to be “old News”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No hard due dates, so it was easy to</a:t>
            </a:r>
            <a:r>
              <a:rPr lang="en-US" baseline="0" dirty="0" smtClean="0">
                <a:sym typeface="Wingdings"/>
              </a:rPr>
              <a:t> put off with the never ending stream of </a:t>
            </a:r>
            <a:r>
              <a:rPr lang="en-US" baseline="0" dirty="0" err="1" smtClean="0">
                <a:sym typeface="Wingdings"/>
              </a:rPr>
              <a:t>sneior</a:t>
            </a:r>
            <a:r>
              <a:rPr lang="en-US" baseline="0" dirty="0" smtClean="0">
                <a:sym typeface="Wingdings"/>
              </a:rPr>
              <a:t> year full time coarse load </a:t>
            </a:r>
          </a:p>
          <a:p>
            <a:r>
              <a:rPr lang="en-US" baseline="0" dirty="0" smtClean="0">
                <a:sym typeface="Wingdings"/>
              </a:rPr>
              <a:t>But if you waited too long, old news, loss of relevance (IN SOME CASES)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In other cases, if no event, you could wait and really delve deep into the subject matter to tell a story, with interwoven science 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Interview: what sorts of questions to ask?</a:t>
            </a:r>
          </a:p>
          <a:p>
            <a:r>
              <a:rPr lang="en-US" baseline="0" dirty="0" smtClean="0">
                <a:sym typeface="Wingdings"/>
              </a:rPr>
              <a:t>What can I gain face to face that I cannot gain over the phone or via email?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dirty="0" smtClean="0"/>
              <a:t>Article in progress</a:t>
            </a:r>
          </a:p>
          <a:p>
            <a:r>
              <a:rPr lang="en-US" dirty="0" smtClean="0"/>
              <a:t>Interview with graduate student Rachel Rubin </a:t>
            </a:r>
          </a:p>
          <a:p>
            <a:r>
              <a:rPr lang="en-US" dirty="0" smtClean="0"/>
              <a:t>Symbiotic, growth-promoting </a:t>
            </a:r>
            <a:r>
              <a:rPr lang="en-US" dirty="0" err="1" smtClean="0"/>
              <a:t>rhizobacteria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Meta-analysis</a:t>
            </a:r>
          </a:p>
          <a:p>
            <a:r>
              <a:rPr lang="en-US" dirty="0" smtClean="0"/>
              <a:t>Potential to enhance food security, water conservation, and sustainability </a:t>
            </a:r>
          </a:p>
          <a:p>
            <a:endParaRPr lang="en-US" baseline="0" dirty="0" smtClean="0">
              <a:sym typeface="Wingdings"/>
            </a:endParaRPr>
          </a:p>
          <a:p>
            <a:endParaRPr lang="en-US" baseline="0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E3A7-91C8-CD43-8172-A8B1C70237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20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Article in progress</a:t>
            </a:r>
          </a:p>
          <a:p>
            <a:r>
              <a:rPr lang="en-US" dirty="0" smtClean="0"/>
              <a:t>Interview with Dr. Ryan Porter, Assistant Professor, NAU Geology</a:t>
            </a:r>
          </a:p>
          <a:p>
            <a:r>
              <a:rPr lang="en-US" dirty="0" smtClean="0"/>
              <a:t>The art and application of scientific </a:t>
            </a:r>
            <a:r>
              <a:rPr lang="en-US" dirty="0" err="1" smtClean="0"/>
              <a:t>modelling</a:t>
            </a:r>
            <a:r>
              <a:rPr lang="en-US" dirty="0" smtClean="0"/>
              <a:t> in research </a:t>
            </a:r>
          </a:p>
          <a:p>
            <a:r>
              <a:rPr lang="en-US" dirty="0" smtClean="0"/>
              <a:t>Heat played a key role in Colorado Plateau uplift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E3A7-91C8-CD43-8172-A8B1C70237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0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8825-A67D-45ED-A1BC-47B86F52E3D4}" type="datetimeFigureOut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2D0C-BA54-4AD5-B965-ECA40A8F41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8825-A67D-45ED-A1BC-47B86F52E3D4}" type="datetimeFigureOut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2D0C-BA54-4AD5-B965-ECA40A8F41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8825-A67D-45ED-A1BC-47B86F52E3D4}" type="datetimeFigureOut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2D0C-BA54-4AD5-B965-ECA40A8F41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8825-A67D-45ED-A1BC-47B86F52E3D4}" type="datetimeFigureOut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2D0C-BA54-4AD5-B965-ECA40A8F41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8825-A67D-45ED-A1BC-47B86F52E3D4}" type="datetimeFigureOut">
              <a:rPr lang="en-US" smtClean="0"/>
              <a:t>4/7/17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2D0C-BA54-4AD5-B965-ECA40A8F41D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8825-A67D-45ED-A1BC-47B86F52E3D4}" type="datetimeFigureOut">
              <a:rPr lang="en-US" smtClean="0"/>
              <a:t>4/7/17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2D0C-BA54-4AD5-B965-ECA40A8F41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8825-A67D-45ED-A1BC-47B86F52E3D4}" type="datetimeFigureOut">
              <a:rPr lang="en-US" smtClean="0"/>
              <a:t>4/7/17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2D0C-BA54-4AD5-B965-ECA40A8F41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8825-A67D-45ED-A1BC-47B86F52E3D4}" type="datetimeFigureOut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8825-A67D-45ED-A1BC-47B86F52E3D4}" type="datetimeFigureOut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2D0C-BA54-4AD5-B965-ECA40A8F41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19E8825-A67D-45ED-A1BC-47B86F52E3D4}" type="datetimeFigureOut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83A2D0C-BA54-4AD5-B965-ECA40A8F41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611" r:id="rId2"/>
    <p:sldLayoutId id="2147484612" r:id="rId3"/>
    <p:sldLayoutId id="2147484613" r:id="rId4"/>
    <p:sldLayoutId id="2147484614" r:id="rId5"/>
    <p:sldLayoutId id="2147484615" r:id="rId6"/>
    <p:sldLayoutId id="2147484616" r:id="rId7"/>
    <p:sldLayoutId id="2147484617" r:id="rId8"/>
    <p:sldLayoutId id="2147484618" r:id="rId9"/>
    <p:sldLayoutId id="2147484619" r:id="rId10"/>
    <p:sldLayoutId id="214748462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4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8026" y="1922886"/>
            <a:ext cx="11552637" cy="20287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77286"/>
            <a:ext cx="12192000" cy="2387600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2">
                    <a:lumMod val="50000"/>
                  </a:schemeClr>
                </a:solidFill>
              </a:rPr>
              <a:t>An 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Interdisciplinary approach to Scientific Translation and Communication </a:t>
            </a:r>
            <a:b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or</a:t>
            </a:r>
            <a:r>
              <a:rPr lang="en-US" sz="5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900" dirty="0" smtClean="0">
                <a:solidFill>
                  <a:schemeClr val="tx2">
                    <a:lumMod val="50000"/>
                  </a:schemeClr>
                </a:solidFill>
              </a:rPr>
              <a:t>Why we need Popular </a:t>
            </a:r>
            <a:r>
              <a:rPr lang="en-US" sz="3900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en-US" sz="3900" dirty="0" smtClean="0">
                <a:solidFill>
                  <a:schemeClr val="tx2">
                    <a:lumMod val="50000"/>
                  </a:schemeClr>
                </a:solidFill>
              </a:rPr>
              <a:t>cience </a:t>
            </a:r>
            <a:r>
              <a:rPr lang="en-US" sz="3900" dirty="0">
                <a:solidFill>
                  <a:schemeClr val="tx2">
                    <a:lumMod val="50000"/>
                  </a:schemeClr>
                </a:solidFill>
              </a:rPr>
              <a:t>J</a:t>
            </a:r>
            <a:r>
              <a:rPr lang="en-US" sz="3900" dirty="0" smtClean="0">
                <a:solidFill>
                  <a:schemeClr val="tx2">
                    <a:lumMod val="50000"/>
                  </a:schemeClr>
                </a:solidFill>
              </a:rPr>
              <a:t>ournalism</a:t>
            </a:r>
            <a:endParaRPr lang="en-US" sz="39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49816"/>
            <a:ext cx="12192000" cy="1655762"/>
          </a:xfrm>
        </p:spPr>
        <p:txBody>
          <a:bodyPr/>
          <a:lstStyle/>
          <a:p>
            <a:pPr algn="ctr"/>
            <a:r>
              <a:rPr lang="en-US" dirty="0" smtClean="0"/>
              <a:t>Taylor Hartman</a:t>
            </a:r>
          </a:p>
          <a:p>
            <a:pPr algn="ctr"/>
            <a:r>
              <a:rPr lang="en-US" dirty="0" smtClean="0"/>
              <a:t>Mentor: Randy Wilson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381078" y="5618120"/>
            <a:ext cx="7372363" cy="1239880"/>
            <a:chOff x="2381078" y="5618120"/>
            <a:chExt cx="7372363" cy="12398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078" y="5625038"/>
              <a:ext cx="918512" cy="122675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887" y="5625039"/>
              <a:ext cx="1525218" cy="1232961"/>
            </a:xfrm>
            <a:prstGeom prst="rect">
              <a:avLst/>
            </a:prstGeom>
          </p:spPr>
        </p:pic>
        <p:pic>
          <p:nvPicPr>
            <p:cNvPr id="1026" name="Picture 2" descr="Image result for az daily sun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688" y="5618120"/>
              <a:ext cx="1239533" cy="1239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thumbnail_NAU_primary_281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793" y="5650992"/>
              <a:ext cx="3279648" cy="1207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994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3255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A53926"/>
                </a:solidFill>
              </a:rPr>
              <a:t/>
            </a:r>
            <a:br>
              <a:rPr lang="en-US" dirty="0" smtClean="0">
                <a:solidFill>
                  <a:srgbClr val="A53926"/>
                </a:solidFill>
              </a:rPr>
            </a:br>
            <a:r>
              <a:rPr lang="en-US" dirty="0" smtClean="0">
                <a:solidFill>
                  <a:srgbClr val="A53926"/>
                </a:solidFill>
              </a:rPr>
              <a:t>Highlighting community issues:</a:t>
            </a:r>
            <a:br>
              <a:rPr lang="en-US" dirty="0" smtClean="0">
                <a:solidFill>
                  <a:srgbClr val="A53926"/>
                </a:solidFill>
              </a:rPr>
            </a:br>
            <a:r>
              <a:rPr lang="en-US" dirty="0" smtClean="0">
                <a:solidFill>
                  <a:srgbClr val="A53926"/>
                </a:solidFill>
              </a:rPr>
              <a:t>Fighting uranium contamination with education</a:t>
            </a:r>
            <a:endParaRPr lang="en-US" dirty="0">
              <a:solidFill>
                <a:srgbClr val="A539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08" y="1378044"/>
            <a:ext cx="9888181" cy="4351338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dirty="0" smtClean="0"/>
              <a:t>Interview </a:t>
            </a:r>
            <a:r>
              <a:rPr lang="en-US" dirty="0" smtClean="0"/>
              <a:t>with Athena </a:t>
            </a:r>
            <a:r>
              <a:rPr lang="en-US" dirty="0" smtClean="0"/>
              <a:t>Talk</a:t>
            </a:r>
          </a:p>
          <a:p>
            <a:pPr lvl="1"/>
            <a:r>
              <a:rPr lang="en-US" sz="2400" dirty="0"/>
              <a:t>Uranium, Radiation and Radon Education and Outreach </a:t>
            </a:r>
            <a:r>
              <a:rPr lang="en-US" sz="2400" dirty="0" smtClean="0"/>
              <a:t>internship </a:t>
            </a:r>
            <a:endParaRPr lang="en-US" sz="2400" dirty="0" smtClean="0"/>
          </a:p>
          <a:p>
            <a:pPr lvl="1"/>
            <a:r>
              <a:rPr lang="en-US" sz="2400" dirty="0" smtClean="0"/>
              <a:t>NASA Space Grant</a:t>
            </a:r>
          </a:p>
          <a:p>
            <a:pPr lvl="1"/>
            <a:r>
              <a:rPr lang="en-US" sz="2400" dirty="0" smtClean="0"/>
              <a:t>Institute for Tribal Environmental Professionals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55630" y="3692033"/>
            <a:ext cx="3955504" cy="2966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0929" y="4241927"/>
            <a:ext cx="61848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“I hope that [education] will </a:t>
            </a:r>
            <a:r>
              <a:rPr lang="en-US" sz="2000" i="1" dirty="0"/>
              <a:t>go beyond first hand stories, and give students and other community members a better, more scientific </a:t>
            </a:r>
            <a:r>
              <a:rPr lang="en-US" sz="2000" i="1" dirty="0" smtClean="0"/>
              <a:t>understanding in </a:t>
            </a:r>
            <a:r>
              <a:rPr lang="en-US" sz="2000" i="1" dirty="0"/>
              <a:t>attempt to reduce fear surrounding the topic of uranium and its </a:t>
            </a:r>
            <a:r>
              <a:rPr lang="en-US" sz="2000" i="1" dirty="0" smtClean="0"/>
              <a:t>legacy” –Athena Talk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66539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084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A53926"/>
                </a:solidFill>
              </a:rPr>
              <a:t>Future Work</a:t>
            </a:r>
            <a:endParaRPr lang="en-US" sz="4400" dirty="0">
              <a:solidFill>
                <a:srgbClr val="A539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563" y="2348408"/>
            <a:ext cx="10515600" cy="4351338"/>
          </a:xfrm>
        </p:spPr>
        <p:txBody>
          <a:bodyPr/>
          <a:lstStyle/>
          <a:p>
            <a:r>
              <a:rPr lang="en-US" sz="3600" dirty="0" smtClean="0"/>
              <a:t>Complete articles in progress</a:t>
            </a:r>
          </a:p>
          <a:p>
            <a:r>
              <a:rPr lang="en-US" sz="3600" dirty="0" smtClean="0"/>
              <a:t>Challenge: relevance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77" t="1039" r="-1"/>
          <a:stretch/>
        </p:blipFill>
        <p:spPr>
          <a:xfrm>
            <a:off x="7620584" y="1381871"/>
            <a:ext cx="3903682" cy="49532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419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084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A53926"/>
                </a:solidFill>
              </a:rPr>
              <a:t>Acknowledgements </a:t>
            </a:r>
            <a:endParaRPr lang="en-US" sz="4400" dirty="0">
              <a:solidFill>
                <a:srgbClr val="A539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563" y="2348408"/>
            <a:ext cx="10515600" cy="4351338"/>
          </a:xfrm>
        </p:spPr>
        <p:txBody>
          <a:bodyPr/>
          <a:lstStyle/>
          <a:p>
            <a:r>
              <a:rPr lang="en-US" sz="2600" dirty="0" smtClean="0"/>
              <a:t>Randy Wilson, The Arizona Daily Sun, Editor </a:t>
            </a:r>
          </a:p>
          <a:p>
            <a:r>
              <a:rPr lang="en-US" sz="2600" dirty="0" smtClean="0"/>
              <a:t>Ted Martinez MS, Lecturer, NAU Honors College </a:t>
            </a:r>
          </a:p>
          <a:p>
            <a:r>
              <a:rPr lang="en-US" sz="2600" dirty="0" smtClean="0"/>
              <a:t>Dr. Nadine Barlow, Director, NAU/NASA Space Grant</a:t>
            </a:r>
          </a:p>
          <a:p>
            <a:r>
              <a:rPr lang="en-US" sz="2600" dirty="0" smtClean="0"/>
              <a:t>Kathleen </a:t>
            </a:r>
            <a:r>
              <a:rPr lang="en-US" sz="2600" dirty="0" err="1" smtClean="0"/>
              <a:t>Stigmon</a:t>
            </a:r>
            <a:r>
              <a:rPr lang="en-US" sz="2600" dirty="0" smtClean="0"/>
              <a:t>, Sr. Program Coordinator, </a:t>
            </a:r>
            <a:r>
              <a:rPr lang="en-US" sz="2600" dirty="0"/>
              <a:t>NAU/NASA Space </a:t>
            </a:r>
            <a:r>
              <a:rPr lang="en-US" sz="2600" dirty="0" smtClean="0"/>
              <a:t>Grant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381078" y="5618120"/>
            <a:ext cx="7372363" cy="1239880"/>
            <a:chOff x="2381078" y="5618120"/>
            <a:chExt cx="7372363" cy="123988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078" y="5625038"/>
              <a:ext cx="918512" cy="122675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887" y="5625039"/>
              <a:ext cx="1525218" cy="1232961"/>
            </a:xfrm>
            <a:prstGeom prst="rect">
              <a:avLst/>
            </a:prstGeom>
          </p:spPr>
        </p:pic>
        <p:pic>
          <p:nvPicPr>
            <p:cNvPr id="16" name="Picture 2" descr="Image result for az daily sun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688" y="5618120"/>
              <a:ext cx="1239533" cy="1239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thumbnail_NAU_primary_28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793" y="5650992"/>
              <a:ext cx="3279648" cy="1207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2817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A53926"/>
                </a:solidFill>
              </a:rPr>
              <a:t>Questions?</a:t>
            </a:r>
            <a:endParaRPr lang="en-US" dirty="0">
              <a:solidFill>
                <a:srgbClr val="A53926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381078" y="5618120"/>
            <a:ext cx="7372363" cy="1239880"/>
            <a:chOff x="2381078" y="5618120"/>
            <a:chExt cx="7372363" cy="123988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078" y="5625038"/>
              <a:ext cx="918512" cy="122675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887" y="5625039"/>
              <a:ext cx="1525218" cy="1232961"/>
            </a:xfrm>
            <a:prstGeom prst="rect">
              <a:avLst/>
            </a:prstGeom>
          </p:spPr>
        </p:pic>
        <p:pic>
          <p:nvPicPr>
            <p:cNvPr id="18" name="Picture 2" descr="Image result for az daily sun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688" y="5618120"/>
              <a:ext cx="1239533" cy="1239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thumbnail_NAU_primary_28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793" y="5650992"/>
              <a:ext cx="3279648" cy="1207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829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210" y="346660"/>
            <a:ext cx="10972800" cy="990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A53926"/>
                </a:solidFill>
              </a:rPr>
              <a:t>Purpose</a:t>
            </a:r>
            <a:endParaRPr lang="en-US" sz="4400" dirty="0">
              <a:solidFill>
                <a:srgbClr val="A539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211" y="1376112"/>
            <a:ext cx="10972800" cy="4876800"/>
          </a:xfrm>
        </p:spPr>
        <p:txBody>
          <a:bodyPr/>
          <a:lstStyle/>
          <a:p>
            <a:r>
              <a:rPr lang="en-US" dirty="0" smtClean="0"/>
              <a:t>Internship experience at The Arizona Daily Sun</a:t>
            </a:r>
          </a:p>
          <a:p>
            <a:r>
              <a:rPr lang="en-US" dirty="0" smtClean="0"/>
              <a:t>Learn </a:t>
            </a:r>
            <a:r>
              <a:rPr lang="en-US" dirty="0" smtClean="0"/>
              <a:t>techniques </a:t>
            </a:r>
            <a:r>
              <a:rPr lang="en-US" dirty="0" smtClean="0"/>
              <a:t>for successful popular science writing</a:t>
            </a:r>
          </a:p>
          <a:p>
            <a:r>
              <a:rPr lang="en-US" dirty="0" smtClean="0"/>
              <a:t>Communicate science news in exciting, accessible </a:t>
            </a:r>
            <a:r>
              <a:rPr lang="en-US" dirty="0" smtClean="0"/>
              <a:t>way</a:t>
            </a:r>
          </a:p>
        </p:txBody>
      </p:sp>
      <p:pic>
        <p:nvPicPr>
          <p:cNvPr id="5" name="Picture 2" descr="Image result for az daily sun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" y="3286611"/>
            <a:ext cx="2838097" cy="283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20170407_2139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60" y="3230591"/>
            <a:ext cx="2524102" cy="3025175"/>
          </a:xfrm>
          <a:prstGeom prst="rect">
            <a:avLst/>
          </a:prstGeom>
        </p:spPr>
      </p:pic>
      <p:pic>
        <p:nvPicPr>
          <p:cNvPr id="12" name="Picture 11" descr="20170407_22583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50" y="3230591"/>
            <a:ext cx="3489784" cy="29318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517843" y="6187117"/>
            <a:ext cx="2625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First headline, 2005</a:t>
            </a:r>
            <a:endParaRPr lang="en-US" i="1" dirty="0"/>
          </a:p>
        </p:txBody>
      </p:sp>
      <p:sp>
        <p:nvSpPr>
          <p:cNvPr id="14" name="Rectangle 13"/>
          <p:cNvSpPr/>
          <p:nvPr/>
        </p:nvSpPr>
        <p:spPr>
          <a:xfrm>
            <a:off x="4213832" y="6099523"/>
            <a:ext cx="3462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On assignment, 2005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6518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134" y="533400"/>
            <a:ext cx="10972800" cy="990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A53926"/>
                </a:solidFill>
              </a:rPr>
              <a:t>Student involvement</a:t>
            </a:r>
            <a:endParaRPr lang="en-US" sz="4400" dirty="0">
              <a:solidFill>
                <a:srgbClr val="A539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134" y="1600200"/>
            <a:ext cx="10972800" cy="4876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Published (by 4/7): </a:t>
            </a:r>
            <a:endParaRPr lang="en-US" sz="2800" dirty="0"/>
          </a:p>
          <a:p>
            <a:pPr lvl="1"/>
            <a:r>
              <a:rPr lang="en-US" sz="2400" dirty="0"/>
              <a:t>Inside the Glen Canyon Dam during a high-flow </a:t>
            </a:r>
            <a:r>
              <a:rPr lang="en-US" sz="2400" dirty="0" smtClean="0"/>
              <a:t>experiment</a:t>
            </a:r>
          </a:p>
          <a:p>
            <a:pPr lvl="1"/>
            <a:r>
              <a:rPr lang="en-US" sz="2400" dirty="0" smtClean="0"/>
              <a:t>Fighting uranium contamination with education</a:t>
            </a:r>
            <a:endParaRPr lang="en-US" sz="2400" dirty="0" smtClean="0"/>
          </a:p>
          <a:p>
            <a:pPr lvl="1"/>
            <a:r>
              <a:rPr lang="en-US" sz="2400" dirty="0"/>
              <a:t>Exploring space on TV just as </a:t>
            </a:r>
            <a:r>
              <a:rPr lang="en-US" sz="2400" dirty="0" smtClean="0"/>
              <a:t>challenging</a:t>
            </a:r>
          </a:p>
          <a:p>
            <a:r>
              <a:rPr lang="en-US" sz="2800" dirty="0" smtClean="0"/>
              <a:t>In progress: </a:t>
            </a:r>
          </a:p>
          <a:p>
            <a:pPr lvl="1"/>
            <a:r>
              <a:rPr lang="en-US" sz="2400" dirty="0"/>
              <a:t>Flagstaff on the way to </a:t>
            </a:r>
            <a:r>
              <a:rPr lang="en-US" sz="2400" dirty="0" err="1"/>
              <a:t>beecoming</a:t>
            </a:r>
            <a:r>
              <a:rPr lang="en-US" sz="2400" dirty="0"/>
              <a:t> </a:t>
            </a:r>
            <a:r>
              <a:rPr lang="en-US" sz="2400" dirty="0" smtClean="0"/>
              <a:t>pollinator </a:t>
            </a:r>
            <a:r>
              <a:rPr lang="en-US" sz="2400" dirty="0"/>
              <a:t>c</a:t>
            </a:r>
            <a:r>
              <a:rPr lang="en-US" sz="2400" dirty="0" smtClean="0"/>
              <a:t>ity</a:t>
            </a:r>
            <a:endParaRPr lang="en-US" sz="2400" dirty="0" smtClean="0"/>
          </a:p>
          <a:p>
            <a:pPr lvl="1"/>
            <a:r>
              <a:rPr lang="en-US" sz="2400" dirty="0"/>
              <a:t>Drought-quenching bacteria the future of farming? </a:t>
            </a:r>
            <a:endParaRPr lang="en-US" sz="2400" dirty="0" smtClean="0"/>
          </a:p>
          <a:p>
            <a:pPr lvl="1"/>
            <a:r>
              <a:rPr lang="en-US" sz="2400" dirty="0" smtClean="0"/>
              <a:t>Go Baby Go</a:t>
            </a:r>
          </a:p>
          <a:p>
            <a:pPr lvl="1"/>
            <a:r>
              <a:rPr lang="en-US" sz="2400" dirty="0" smtClean="0"/>
              <a:t>NAU students impress at NASA space grant symposium </a:t>
            </a:r>
            <a:endParaRPr lang="en-US" sz="2400" dirty="0"/>
          </a:p>
          <a:p>
            <a:endParaRPr lang="en-US" dirty="0" smtClean="0"/>
          </a:p>
          <a:p>
            <a:r>
              <a:rPr lang="en-US" sz="2800" dirty="0" smtClean="0"/>
              <a:t>Articles </a:t>
            </a:r>
            <a:r>
              <a:rPr lang="en-US" sz="2800" dirty="0" smtClean="0"/>
              <a:t>available at </a:t>
            </a:r>
            <a:r>
              <a:rPr lang="en-US" sz="2800" dirty="0" err="1" smtClean="0"/>
              <a:t>AZDailySun.com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6" name="Picture 5" descr="20161108_10512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3" b="13168"/>
          <a:stretch/>
        </p:blipFill>
        <p:spPr>
          <a:xfrm>
            <a:off x="9090734" y="2998999"/>
            <a:ext cx="2962785" cy="3559104"/>
          </a:xfrm>
          <a:prstGeom prst="rect">
            <a:avLst/>
          </a:prstGeom>
        </p:spPr>
      </p:pic>
      <p:pic>
        <p:nvPicPr>
          <p:cNvPr id="4" name="Picture 2" descr="Image result for az daily sun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448" y="393292"/>
            <a:ext cx="2379552" cy="237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50209" y="6488668"/>
            <a:ext cx="2663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Glen Canyon Dam HFE</a:t>
            </a:r>
            <a:endParaRPr lang="en-US" i="1" dirty="0"/>
          </a:p>
        </p:txBody>
      </p:sp>
      <p:pic>
        <p:nvPicPr>
          <p:cNvPr id="7" name="Picture 6" descr="Screen Shot 2017-04-07 at 9.14.5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9" y="6226609"/>
            <a:ext cx="5380653" cy="3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0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A53926"/>
                </a:solidFill>
              </a:rPr>
              <a:t>Why is science communication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Popular science writing </a:t>
            </a:r>
            <a:r>
              <a:rPr lang="en-US" sz="3600" dirty="0"/>
              <a:t>i</a:t>
            </a:r>
            <a:r>
              <a:rPr lang="en-US" sz="3600" dirty="0" smtClean="0"/>
              <a:t>s</a:t>
            </a:r>
            <a:r>
              <a:rPr lang="en-US" sz="3600" dirty="0" smtClean="0"/>
              <a:t> a tool for:</a:t>
            </a:r>
            <a:endParaRPr lang="en-US" sz="3600" dirty="0" smtClean="0"/>
          </a:p>
          <a:p>
            <a:pPr lvl="1"/>
            <a:r>
              <a:rPr lang="en-US" sz="3200" dirty="0"/>
              <a:t>Promoting science </a:t>
            </a:r>
            <a:r>
              <a:rPr lang="en-US" sz="3200" dirty="0" smtClean="0"/>
              <a:t>literacy</a:t>
            </a:r>
            <a:endParaRPr lang="en-US" sz="3200" dirty="0" smtClean="0"/>
          </a:p>
          <a:p>
            <a:pPr lvl="1"/>
            <a:r>
              <a:rPr lang="en-US" sz="3200" dirty="0" smtClean="0"/>
              <a:t>Encouraging </a:t>
            </a:r>
            <a:r>
              <a:rPr lang="en-US" sz="3200" dirty="0" smtClean="0"/>
              <a:t>interest in STEM </a:t>
            </a:r>
            <a:r>
              <a:rPr lang="en-US" sz="3200" dirty="0" smtClean="0"/>
              <a:t>fields </a:t>
            </a:r>
          </a:p>
          <a:p>
            <a:pPr lvl="1"/>
            <a:r>
              <a:rPr lang="en-US" sz="3200" dirty="0" smtClean="0"/>
              <a:t>Overcoming inaccessibility of scientific language</a:t>
            </a:r>
          </a:p>
          <a:p>
            <a:pPr lvl="1"/>
            <a:r>
              <a:rPr lang="en-US" sz="3200" dirty="0" smtClean="0"/>
              <a:t>Establishing relevance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043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A53926"/>
                </a:solidFill>
              </a:rPr>
              <a:t>Can’t-do Catch Phrases </a:t>
            </a:r>
            <a:endParaRPr lang="en-US" sz="4400" dirty="0">
              <a:solidFill>
                <a:srgbClr val="A539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74" y="1860908"/>
            <a:ext cx="51409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Liberal </a:t>
            </a:r>
            <a:r>
              <a:rPr lang="en-US" sz="2800" dirty="0" smtClean="0"/>
              <a:t>Arts </a:t>
            </a:r>
            <a:endParaRPr lang="en-US" sz="2800" dirty="0" smtClean="0"/>
          </a:p>
          <a:p>
            <a:pPr>
              <a:buClrTx/>
              <a:buSzPct val="100000"/>
              <a:buFont typeface="Arial"/>
              <a:buChar char="•"/>
            </a:pPr>
            <a:r>
              <a:rPr lang="en-US" sz="2800" dirty="0" smtClean="0"/>
              <a:t>“I can’t do math.”</a:t>
            </a:r>
          </a:p>
          <a:p>
            <a:pPr>
              <a:buClrTx/>
              <a:buSzPct val="100000"/>
              <a:buFont typeface="Arial"/>
              <a:buChar char="•"/>
            </a:pPr>
            <a:r>
              <a:rPr lang="en-US" sz="2800" dirty="0" smtClean="0"/>
              <a:t>“I don’t have a science brain.”</a:t>
            </a:r>
          </a:p>
          <a:p>
            <a:pPr>
              <a:buClrTx/>
              <a:buSzPct val="100000"/>
              <a:buFont typeface="Arial"/>
              <a:buChar char="•"/>
            </a:pPr>
            <a:r>
              <a:rPr lang="en-US" sz="2800" dirty="0"/>
              <a:t>“Just looking at an equation confuses me.” </a:t>
            </a:r>
            <a:endParaRPr lang="en-US" sz="2800" dirty="0" smtClean="0"/>
          </a:p>
          <a:p>
            <a:pPr>
              <a:buClrTx/>
              <a:buSzPct val="100000"/>
              <a:buFont typeface="Arial"/>
              <a:buChar char="•"/>
            </a:pPr>
            <a:r>
              <a:rPr lang="en-US" sz="2800" dirty="0" smtClean="0"/>
              <a:t>“I can’t think that way.” </a:t>
            </a:r>
          </a:p>
          <a:p>
            <a:pPr>
              <a:buClrTx/>
              <a:buSzPct val="100000"/>
              <a:buFont typeface="Arial"/>
              <a:buChar char="•"/>
            </a:pPr>
            <a:r>
              <a:rPr lang="en-US" sz="2800" dirty="0" smtClean="0"/>
              <a:t>“It’s like magic.”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22856" y="1857652"/>
            <a:ext cx="61162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STEM</a:t>
            </a:r>
          </a:p>
          <a:p>
            <a:r>
              <a:rPr lang="en-US" dirty="0" smtClean="0"/>
              <a:t>“I can’t read words over 3 syllables.”</a:t>
            </a:r>
          </a:p>
          <a:p>
            <a:r>
              <a:rPr lang="en-US" dirty="0" smtClean="0"/>
              <a:t>“I don’t have an English brain.”</a:t>
            </a:r>
          </a:p>
          <a:p>
            <a:r>
              <a:rPr lang="en-US" dirty="0" smtClean="0"/>
              <a:t>“I can’t comprehend complex sentences.” </a:t>
            </a:r>
          </a:p>
          <a:p>
            <a:r>
              <a:rPr lang="en-US" dirty="0" smtClean="0"/>
              <a:t>“I can’t think that way”</a:t>
            </a:r>
          </a:p>
          <a:p>
            <a:r>
              <a:rPr lang="en-US" dirty="0" smtClean="0"/>
              <a:t>“It’s like magic.”</a:t>
            </a:r>
          </a:p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13516" y="6220891"/>
            <a:ext cx="9604643" cy="4314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False dichotomy between STEM and Liberal Arts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6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A53926"/>
                </a:solidFill>
              </a:rPr>
              <a:t>Encourage </a:t>
            </a:r>
            <a:r>
              <a:rPr lang="en-US" sz="4400" dirty="0" smtClean="0">
                <a:solidFill>
                  <a:srgbClr val="A53926"/>
                </a:solidFill>
              </a:rPr>
              <a:t>interest </a:t>
            </a:r>
            <a:endParaRPr lang="en-US" sz="4400" dirty="0">
              <a:solidFill>
                <a:srgbClr val="A539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27" y="1825625"/>
            <a:ext cx="7989839" cy="4351338"/>
          </a:xfrm>
        </p:spPr>
        <p:txBody>
          <a:bodyPr/>
          <a:lstStyle/>
          <a:p>
            <a:r>
              <a:rPr lang="en-US" sz="2800" dirty="0" smtClean="0"/>
              <a:t>Spark </a:t>
            </a:r>
            <a:r>
              <a:rPr lang="en-US" sz="2800" dirty="0" smtClean="0"/>
              <a:t>research and further questions</a:t>
            </a:r>
          </a:p>
          <a:p>
            <a:r>
              <a:rPr lang="en-US" sz="2800" dirty="0" smtClean="0"/>
              <a:t>Share </a:t>
            </a:r>
            <a:r>
              <a:rPr lang="en-US" sz="2800" dirty="0" smtClean="0"/>
              <a:t>exciting new information and </a:t>
            </a:r>
            <a:r>
              <a:rPr lang="en-US" sz="2800" dirty="0" smtClean="0"/>
              <a:t>discoveries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Story: Exploring space on TV just as challenging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/>
              <a:t>Communicate objective </a:t>
            </a:r>
            <a:r>
              <a:rPr lang="en-US" sz="2800" dirty="0" smtClean="0"/>
              <a:t>truth</a:t>
            </a:r>
            <a:endParaRPr lang="en-US" sz="2800" dirty="0" smtClean="0"/>
          </a:p>
          <a:p>
            <a:r>
              <a:rPr lang="en-US" sz="2800" dirty="0" smtClean="0"/>
              <a:t>Promote </a:t>
            </a:r>
            <a:r>
              <a:rPr lang="en-US" sz="2800" dirty="0" smtClean="0"/>
              <a:t>citizen </a:t>
            </a:r>
            <a:r>
              <a:rPr lang="en-US" sz="2800" dirty="0" smtClean="0"/>
              <a:t>science</a:t>
            </a:r>
          </a:p>
          <a:p>
            <a:pPr lvl="1"/>
            <a:r>
              <a:rPr lang="en-US" dirty="0" smtClean="0">
                <a:solidFill>
                  <a:srgbClr val="A53926"/>
                </a:solidFill>
              </a:rPr>
              <a:t>Story: Flagstaff on the way to </a:t>
            </a:r>
            <a:r>
              <a:rPr lang="en-US" dirty="0" err="1" smtClean="0">
                <a:solidFill>
                  <a:srgbClr val="A53926"/>
                </a:solidFill>
              </a:rPr>
              <a:t>beecoming</a:t>
            </a:r>
            <a:r>
              <a:rPr lang="en-US" dirty="0" smtClean="0">
                <a:solidFill>
                  <a:srgbClr val="A53926"/>
                </a:solidFill>
              </a:rPr>
              <a:t> pollinator city</a:t>
            </a:r>
            <a:endParaRPr lang="en-US" dirty="0" smtClean="0">
              <a:solidFill>
                <a:srgbClr val="A53926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01" y="4213742"/>
            <a:ext cx="3046662" cy="2282055"/>
          </a:xfrm>
          <a:prstGeom prst="rect">
            <a:avLst/>
          </a:prstGeom>
        </p:spPr>
      </p:pic>
      <p:pic>
        <p:nvPicPr>
          <p:cNvPr id="8" name="Picture 4" descr=" Floating during a ride on a Vomit Comet-like aircraft with NASA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08" y="744468"/>
            <a:ext cx="2857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82420" y="3581155"/>
            <a:ext cx="4008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Emily </a:t>
            </a:r>
            <a:r>
              <a:rPr lang="en-US" sz="1600" i="1" dirty="0" err="1" smtClean="0"/>
              <a:t>Calandrelli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Xploration</a:t>
            </a:r>
            <a:r>
              <a:rPr lang="en-US" sz="1600" i="1" dirty="0" smtClean="0"/>
              <a:t> Outer Space</a:t>
            </a:r>
            <a:endParaRPr lang="en-US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571534" y="6450290"/>
            <a:ext cx="3165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Friendly neighborhood pollinator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43581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A53926"/>
                </a:solidFill>
              </a:rPr>
              <a:t>Why not read scientific journals?</a:t>
            </a:r>
            <a:endParaRPr lang="en-US" sz="4400" dirty="0">
              <a:solidFill>
                <a:srgbClr val="A539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Often inaccessible</a:t>
            </a:r>
          </a:p>
          <a:p>
            <a:pPr lvl="1"/>
            <a:r>
              <a:rPr lang="en-US" sz="2800" dirty="0" smtClean="0"/>
              <a:t>Requires background </a:t>
            </a:r>
            <a:r>
              <a:rPr lang="en-US" sz="2800" dirty="0" smtClean="0"/>
              <a:t>knowledge</a:t>
            </a:r>
          </a:p>
          <a:p>
            <a:pPr lvl="1"/>
            <a:r>
              <a:rPr lang="en-US" sz="2800" dirty="0" smtClean="0"/>
              <a:t>Use of specialized language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r>
              <a:rPr lang="en-US" sz="3600" dirty="0" smtClean="0"/>
              <a:t>Tone</a:t>
            </a:r>
            <a:endParaRPr lang="en-US" sz="3600" dirty="0" smtClean="0"/>
          </a:p>
          <a:p>
            <a:pPr lvl="1"/>
            <a:r>
              <a:rPr lang="en-US" sz="2800" dirty="0" smtClean="0"/>
              <a:t>Concise</a:t>
            </a:r>
          </a:p>
          <a:p>
            <a:pPr lvl="1"/>
            <a:r>
              <a:rPr lang="en-US" sz="2800" dirty="0" smtClean="0"/>
              <a:t>Informative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2202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52" y="533400"/>
            <a:ext cx="11839248" cy="9906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A53926"/>
                </a:solidFill>
              </a:rPr>
              <a:t>Learning </a:t>
            </a:r>
            <a:r>
              <a:rPr lang="en-US" sz="4400" dirty="0" smtClean="0">
                <a:solidFill>
                  <a:srgbClr val="A53926"/>
                </a:solidFill>
              </a:rPr>
              <a:t>Outcomes: From Scientist to Journalist</a:t>
            </a:r>
            <a:endParaRPr lang="en-US" sz="4400" dirty="0">
              <a:solidFill>
                <a:srgbClr val="A539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Turnover time </a:t>
            </a:r>
          </a:p>
          <a:p>
            <a:r>
              <a:rPr lang="en-US" dirty="0" smtClean="0"/>
              <a:t>Self set deadlines and balance</a:t>
            </a:r>
            <a:endParaRPr lang="en-US" dirty="0" smtClean="0"/>
          </a:p>
          <a:p>
            <a:r>
              <a:rPr lang="en-US" dirty="0" smtClean="0"/>
              <a:t>Getting the scoop</a:t>
            </a:r>
          </a:p>
          <a:p>
            <a:r>
              <a:rPr lang="en-US" dirty="0" smtClean="0"/>
              <a:t>Developing </a:t>
            </a:r>
            <a:r>
              <a:rPr lang="en-US" dirty="0" smtClean="0"/>
              <a:t>an </a:t>
            </a:r>
            <a:r>
              <a:rPr lang="en-US" dirty="0" smtClean="0"/>
              <a:t>angle and telling a story</a:t>
            </a:r>
          </a:p>
          <a:p>
            <a:r>
              <a:rPr lang="en-US" dirty="0" smtClean="0"/>
              <a:t>Value </a:t>
            </a:r>
            <a:r>
              <a:rPr lang="en-US" dirty="0"/>
              <a:t>of first hand experience </a:t>
            </a:r>
            <a:endParaRPr lang="en-US" dirty="0" smtClean="0"/>
          </a:p>
          <a:p>
            <a:r>
              <a:rPr lang="en-US" dirty="0" smtClean="0"/>
              <a:t>Interview management and organization </a:t>
            </a:r>
            <a:endParaRPr lang="en-US" dirty="0" smtClean="0"/>
          </a:p>
          <a:p>
            <a:r>
              <a:rPr lang="en-US" dirty="0" smtClean="0"/>
              <a:t>Relevance- Why do we care? 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252" y="2476499"/>
            <a:ext cx="2289708" cy="2769808"/>
          </a:xfrm>
          <a:prstGeom prst="rect">
            <a:avLst/>
          </a:prstGeom>
        </p:spPr>
      </p:pic>
      <p:pic>
        <p:nvPicPr>
          <p:cNvPr id="4" name="Picture 2" descr="Image result for az daily sun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98640">
            <a:off x="9165859" y="4771153"/>
            <a:ext cx="210656" cy="21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0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325563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A53926"/>
                </a:solidFill>
              </a:rPr>
              <a:t>First-hand account:</a:t>
            </a:r>
            <a:br>
              <a:rPr lang="en-US" sz="3600" dirty="0" smtClean="0">
                <a:solidFill>
                  <a:srgbClr val="A53926"/>
                </a:solidFill>
              </a:rPr>
            </a:br>
            <a:r>
              <a:rPr lang="en-US" sz="3600" dirty="0" smtClean="0">
                <a:solidFill>
                  <a:srgbClr val="A53926"/>
                </a:solidFill>
              </a:rPr>
              <a:t>Inside the Glen Canyon Dam during a high-flow experiment</a:t>
            </a:r>
            <a:endParaRPr lang="en-US" sz="3600" dirty="0">
              <a:solidFill>
                <a:srgbClr val="A539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0541"/>
            <a:ext cx="10515600" cy="4351338"/>
          </a:xfrm>
        </p:spPr>
        <p:txBody>
          <a:bodyPr/>
          <a:lstStyle/>
          <a:p>
            <a:r>
              <a:rPr lang="en-US" dirty="0" smtClean="0"/>
              <a:t>First-person</a:t>
            </a:r>
          </a:p>
          <a:p>
            <a:r>
              <a:rPr lang="en-US" dirty="0" smtClean="0"/>
              <a:t>Controlled flood experiment </a:t>
            </a:r>
            <a:r>
              <a:rPr lang="en-US" dirty="0" smtClean="0"/>
              <a:t>on the Colorado </a:t>
            </a:r>
            <a:r>
              <a:rPr lang="en-US" dirty="0" smtClean="0"/>
              <a:t>River</a:t>
            </a:r>
          </a:p>
        </p:txBody>
      </p:sp>
      <p:pic>
        <p:nvPicPr>
          <p:cNvPr id="1026" name="Picture 2" descr="hf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09" y="2633592"/>
            <a:ext cx="5026864" cy="377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f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6" y="2645589"/>
            <a:ext cx="4987346" cy="374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316" y="6488668"/>
            <a:ext cx="4973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November 2016 HFE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6492402" y="6488668"/>
            <a:ext cx="5095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Inside the turbine room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6076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2634</TotalTime>
  <Words>723</Words>
  <Application>Microsoft Macintosh PowerPoint</Application>
  <PresentationFormat>Custom</PresentationFormat>
  <Paragraphs>156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An Interdisciplinary approach to Scientific Translation and Communication  or Why we need Popular Science Journalism</vt:lpstr>
      <vt:lpstr>Purpose</vt:lpstr>
      <vt:lpstr>Student involvement</vt:lpstr>
      <vt:lpstr>Why is science communication important?</vt:lpstr>
      <vt:lpstr>Can’t-do Catch Phrases </vt:lpstr>
      <vt:lpstr>Encourage interest </vt:lpstr>
      <vt:lpstr>Why not read scientific journals?</vt:lpstr>
      <vt:lpstr>Learning Outcomes: From Scientist to Journalist</vt:lpstr>
      <vt:lpstr> First-hand account: Inside the Glen Canyon Dam during a high-flow experiment</vt:lpstr>
      <vt:lpstr> Highlighting community issues: Fighting uranium contamination with education</vt:lpstr>
      <vt:lpstr>Future Work</vt:lpstr>
      <vt:lpstr>Acknowledgements </vt:lpstr>
      <vt:lpstr>Questions?</vt:lpstr>
    </vt:vector>
  </TitlesOfParts>
  <Company>Northern Arizona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Inspiring Science literacy through Popular Science writing</dc:title>
  <dc:creator>Taylor Hartman</dc:creator>
  <cp:lastModifiedBy>Taylor Hartman</cp:lastModifiedBy>
  <cp:revision>82</cp:revision>
  <dcterms:created xsi:type="dcterms:W3CDTF">2017-03-05T23:36:07Z</dcterms:created>
  <dcterms:modified xsi:type="dcterms:W3CDTF">2017-04-08T06:21:27Z</dcterms:modified>
</cp:coreProperties>
</file>